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8167D-56D5-492D-A963-9026528013C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3A6738A-E9C1-4B46-8A62-C1D614A67A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Recess Game Ideas</a:t>
          </a:r>
          <a:endParaRPr lang="en-US"/>
        </a:p>
      </dgm:t>
    </dgm:pt>
    <dgm:pt modelId="{8015F6FE-12E7-400D-B04F-486BE33F55C1}" type="parTrans" cxnId="{1D76EE37-7203-43EC-8886-FA73323A20EC}">
      <dgm:prSet/>
      <dgm:spPr/>
      <dgm:t>
        <a:bodyPr/>
        <a:lstStyle/>
        <a:p>
          <a:endParaRPr lang="en-US"/>
        </a:p>
      </dgm:t>
    </dgm:pt>
    <dgm:pt modelId="{23108F30-5D1D-42E7-8EBF-13EA13FF1C05}" type="sibTrans" cxnId="{1D76EE37-7203-43EC-8886-FA73323A20EC}">
      <dgm:prSet/>
      <dgm:spPr/>
      <dgm:t>
        <a:bodyPr/>
        <a:lstStyle/>
        <a:p>
          <a:endParaRPr lang="en-US"/>
        </a:p>
      </dgm:t>
    </dgm:pt>
    <dgm:pt modelId="{945AFFB3-2B70-4170-875E-9D1545B652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Q &amp; A + Introductions</a:t>
          </a:r>
          <a:endParaRPr lang="en-US"/>
        </a:p>
      </dgm:t>
    </dgm:pt>
    <dgm:pt modelId="{8D78BB64-2001-4D9C-AADD-5C4364E55298}" type="parTrans" cxnId="{322B1DB5-E1B6-485C-981F-0A20CAA6B982}">
      <dgm:prSet/>
      <dgm:spPr/>
      <dgm:t>
        <a:bodyPr/>
        <a:lstStyle/>
        <a:p>
          <a:endParaRPr lang="en-US"/>
        </a:p>
      </dgm:t>
    </dgm:pt>
    <dgm:pt modelId="{1D46D738-7C40-478D-811C-8A1C8D66969F}" type="sibTrans" cxnId="{322B1DB5-E1B6-485C-981F-0A20CAA6B982}">
      <dgm:prSet/>
      <dgm:spPr/>
      <dgm:t>
        <a:bodyPr/>
        <a:lstStyle/>
        <a:p>
          <a:endParaRPr lang="en-US"/>
        </a:p>
      </dgm:t>
    </dgm:pt>
    <dgm:pt modelId="{9B130513-B424-4346-8726-C123813977CB}" type="pres">
      <dgm:prSet presAssocID="{E158167D-56D5-492D-A963-9026528013CC}" presName="root" presStyleCnt="0">
        <dgm:presLayoutVars>
          <dgm:dir/>
          <dgm:resizeHandles val="exact"/>
        </dgm:presLayoutVars>
      </dgm:prSet>
      <dgm:spPr/>
    </dgm:pt>
    <dgm:pt modelId="{A0835F2D-4EBA-444C-BD80-A35D77148E9C}" type="pres">
      <dgm:prSet presAssocID="{63A6738A-E9C1-4B46-8A62-C1D614A67AF1}" presName="compNode" presStyleCnt="0"/>
      <dgm:spPr/>
    </dgm:pt>
    <dgm:pt modelId="{C9A17911-78A5-447E-A26B-B65A69513008}" type="pres">
      <dgm:prSet presAssocID="{63A6738A-E9C1-4B46-8A62-C1D614A67AF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E2F83D16-301E-4C6C-A407-ABC9EEBE6811}" type="pres">
      <dgm:prSet presAssocID="{63A6738A-E9C1-4B46-8A62-C1D614A67AF1}" presName="spaceRect" presStyleCnt="0"/>
      <dgm:spPr/>
    </dgm:pt>
    <dgm:pt modelId="{58D70737-C651-427D-9DCE-F6A448279043}" type="pres">
      <dgm:prSet presAssocID="{63A6738A-E9C1-4B46-8A62-C1D614A67AF1}" presName="textRect" presStyleLbl="revTx" presStyleIdx="0" presStyleCnt="2">
        <dgm:presLayoutVars>
          <dgm:chMax val="1"/>
          <dgm:chPref val="1"/>
        </dgm:presLayoutVars>
      </dgm:prSet>
      <dgm:spPr/>
    </dgm:pt>
    <dgm:pt modelId="{A45F554C-4F5E-4327-BC63-D7B293A9A715}" type="pres">
      <dgm:prSet presAssocID="{23108F30-5D1D-42E7-8EBF-13EA13FF1C05}" presName="sibTrans" presStyleCnt="0"/>
      <dgm:spPr/>
    </dgm:pt>
    <dgm:pt modelId="{4D3B0A05-86BE-4E21-AE2A-94DAC1E99F36}" type="pres">
      <dgm:prSet presAssocID="{945AFFB3-2B70-4170-875E-9D1545B6520A}" presName="compNode" presStyleCnt="0"/>
      <dgm:spPr/>
    </dgm:pt>
    <dgm:pt modelId="{AAD77018-10B2-4E68-B9E6-8E7C3289A414}" type="pres">
      <dgm:prSet presAssocID="{945AFFB3-2B70-4170-875E-9D1545B6520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001EDDB-5D4C-4C28-93E0-473F13F555AC}" type="pres">
      <dgm:prSet presAssocID="{945AFFB3-2B70-4170-875E-9D1545B6520A}" presName="spaceRect" presStyleCnt="0"/>
      <dgm:spPr/>
    </dgm:pt>
    <dgm:pt modelId="{BE2BB199-3210-4E45-8D28-2767A6DF4FC4}" type="pres">
      <dgm:prSet presAssocID="{945AFFB3-2B70-4170-875E-9D1545B6520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D76EE37-7203-43EC-8886-FA73323A20EC}" srcId="{E158167D-56D5-492D-A963-9026528013CC}" destId="{63A6738A-E9C1-4B46-8A62-C1D614A67AF1}" srcOrd="0" destOrd="0" parTransId="{8015F6FE-12E7-400D-B04F-486BE33F55C1}" sibTransId="{23108F30-5D1D-42E7-8EBF-13EA13FF1C05}"/>
    <dgm:cxn modelId="{23A12C73-72BD-4A03-91EF-DA522BE71D37}" type="presOf" srcId="{63A6738A-E9C1-4B46-8A62-C1D614A67AF1}" destId="{58D70737-C651-427D-9DCE-F6A448279043}" srcOrd="0" destOrd="0" presId="urn:microsoft.com/office/officeart/2018/2/layout/IconLabelList"/>
    <dgm:cxn modelId="{BF61947F-B9C4-41FB-AC74-57D5526BF3B8}" type="presOf" srcId="{945AFFB3-2B70-4170-875E-9D1545B6520A}" destId="{BE2BB199-3210-4E45-8D28-2767A6DF4FC4}" srcOrd="0" destOrd="0" presId="urn:microsoft.com/office/officeart/2018/2/layout/IconLabelList"/>
    <dgm:cxn modelId="{322B1DB5-E1B6-485C-981F-0A20CAA6B982}" srcId="{E158167D-56D5-492D-A963-9026528013CC}" destId="{945AFFB3-2B70-4170-875E-9D1545B6520A}" srcOrd="1" destOrd="0" parTransId="{8D78BB64-2001-4D9C-AADD-5C4364E55298}" sibTransId="{1D46D738-7C40-478D-811C-8A1C8D66969F}"/>
    <dgm:cxn modelId="{8D3A1BC0-471F-414E-85AD-C2B9468C089E}" type="presOf" srcId="{E158167D-56D5-492D-A963-9026528013CC}" destId="{9B130513-B424-4346-8726-C123813977CB}" srcOrd="0" destOrd="0" presId="urn:microsoft.com/office/officeart/2018/2/layout/IconLabelList"/>
    <dgm:cxn modelId="{DB1E9FAA-EAC9-475D-A347-E223D7EDA81D}" type="presParOf" srcId="{9B130513-B424-4346-8726-C123813977CB}" destId="{A0835F2D-4EBA-444C-BD80-A35D77148E9C}" srcOrd="0" destOrd="0" presId="urn:microsoft.com/office/officeart/2018/2/layout/IconLabelList"/>
    <dgm:cxn modelId="{776708F0-86B4-474C-81D0-4DC9C014E281}" type="presParOf" srcId="{A0835F2D-4EBA-444C-BD80-A35D77148E9C}" destId="{C9A17911-78A5-447E-A26B-B65A69513008}" srcOrd="0" destOrd="0" presId="urn:microsoft.com/office/officeart/2018/2/layout/IconLabelList"/>
    <dgm:cxn modelId="{CB94103F-685F-4586-BF90-02DD89C5512E}" type="presParOf" srcId="{A0835F2D-4EBA-444C-BD80-A35D77148E9C}" destId="{E2F83D16-301E-4C6C-A407-ABC9EEBE6811}" srcOrd="1" destOrd="0" presId="urn:microsoft.com/office/officeart/2018/2/layout/IconLabelList"/>
    <dgm:cxn modelId="{773AFC36-E83B-493D-AAAB-72EE96FAE1C0}" type="presParOf" srcId="{A0835F2D-4EBA-444C-BD80-A35D77148E9C}" destId="{58D70737-C651-427D-9DCE-F6A448279043}" srcOrd="2" destOrd="0" presId="urn:microsoft.com/office/officeart/2018/2/layout/IconLabelList"/>
    <dgm:cxn modelId="{08E8A510-F463-4F11-B8DD-9B496F32A711}" type="presParOf" srcId="{9B130513-B424-4346-8726-C123813977CB}" destId="{A45F554C-4F5E-4327-BC63-D7B293A9A715}" srcOrd="1" destOrd="0" presId="urn:microsoft.com/office/officeart/2018/2/layout/IconLabelList"/>
    <dgm:cxn modelId="{0BFA8764-D792-4C5F-B3D1-0284B0128965}" type="presParOf" srcId="{9B130513-B424-4346-8726-C123813977CB}" destId="{4D3B0A05-86BE-4E21-AE2A-94DAC1E99F36}" srcOrd="2" destOrd="0" presId="urn:microsoft.com/office/officeart/2018/2/layout/IconLabelList"/>
    <dgm:cxn modelId="{22A25A43-FC12-47E2-84F8-6D3E03DBD330}" type="presParOf" srcId="{4D3B0A05-86BE-4E21-AE2A-94DAC1E99F36}" destId="{AAD77018-10B2-4E68-B9E6-8E7C3289A414}" srcOrd="0" destOrd="0" presId="urn:microsoft.com/office/officeart/2018/2/layout/IconLabelList"/>
    <dgm:cxn modelId="{7375082C-D7B9-45EF-A9D5-551FCA029448}" type="presParOf" srcId="{4D3B0A05-86BE-4E21-AE2A-94DAC1E99F36}" destId="{5001EDDB-5D4C-4C28-93E0-473F13F555AC}" srcOrd="1" destOrd="0" presId="urn:microsoft.com/office/officeart/2018/2/layout/IconLabelList"/>
    <dgm:cxn modelId="{5D6FB33D-B239-4E1E-BD8C-488CBEEE56B8}" type="presParOf" srcId="{4D3B0A05-86BE-4E21-AE2A-94DAC1E99F36}" destId="{BE2BB199-3210-4E45-8D28-2767A6DF4FC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17911-78A5-447E-A26B-B65A69513008}">
      <dsp:nvSpPr>
        <dsp:cNvPr id="0" name=""/>
        <dsp:cNvSpPr/>
      </dsp:nvSpPr>
      <dsp:spPr>
        <a:xfrm>
          <a:off x="1871116" y="95260"/>
          <a:ext cx="762539" cy="7625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70737-C651-427D-9DCE-F6A448279043}">
      <dsp:nvSpPr>
        <dsp:cNvPr id="0" name=""/>
        <dsp:cNvSpPr/>
      </dsp:nvSpPr>
      <dsp:spPr>
        <a:xfrm>
          <a:off x="1405120" y="1112073"/>
          <a:ext cx="1694531" cy="67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Recess Game Ideas</a:t>
          </a:r>
          <a:endParaRPr lang="en-US" sz="2100" kern="1200"/>
        </a:p>
      </dsp:txBody>
      <dsp:txXfrm>
        <a:off x="1405120" y="1112073"/>
        <a:ext cx="1694531" cy="677812"/>
      </dsp:txXfrm>
    </dsp:sp>
    <dsp:sp modelId="{AAD77018-10B2-4E68-B9E6-8E7C3289A414}">
      <dsp:nvSpPr>
        <dsp:cNvPr id="0" name=""/>
        <dsp:cNvSpPr/>
      </dsp:nvSpPr>
      <dsp:spPr>
        <a:xfrm>
          <a:off x="3862191" y="95260"/>
          <a:ext cx="762539" cy="7625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BB199-3210-4E45-8D28-2767A6DF4FC4}">
      <dsp:nvSpPr>
        <dsp:cNvPr id="0" name=""/>
        <dsp:cNvSpPr/>
      </dsp:nvSpPr>
      <dsp:spPr>
        <a:xfrm>
          <a:off x="3396194" y="1112073"/>
          <a:ext cx="1694531" cy="67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Q &amp; A + Introductions</a:t>
          </a:r>
          <a:endParaRPr lang="en-US" sz="2100" kern="1200"/>
        </a:p>
      </dsp:txBody>
      <dsp:txXfrm>
        <a:off x="3396194" y="1112073"/>
        <a:ext cx="1694531" cy="677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013C5-C7AB-4D66-A5F5-A3B5EE32782B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C40C9-0BDC-4620-B9C2-22A9C7331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1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C40C9-0BDC-4620-B9C2-22A9C73310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0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70C-817D-4502-B847-F5E06563F92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C72B-C820-4803-B461-2CABE63C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32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70C-817D-4502-B847-F5E06563F92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C72B-C820-4803-B461-2CABE63C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6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70C-817D-4502-B847-F5E06563F92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C72B-C820-4803-B461-2CABE63C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72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70C-817D-4502-B847-F5E06563F92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C72B-C820-4803-B461-2CABE63C42E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5795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70C-817D-4502-B847-F5E06563F92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C72B-C820-4803-B461-2CABE63C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62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70C-817D-4502-B847-F5E06563F92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C72B-C820-4803-B461-2CABE63C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40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70C-817D-4502-B847-F5E06563F92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C72B-C820-4803-B461-2CABE63C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1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70C-817D-4502-B847-F5E06563F92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C72B-C820-4803-B461-2CABE63C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44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70C-817D-4502-B847-F5E06563F92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C72B-C820-4803-B461-2CABE63C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2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70C-817D-4502-B847-F5E06563F92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C72B-C820-4803-B461-2CABE63C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4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70C-817D-4502-B847-F5E06563F92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C72B-C820-4803-B461-2CABE63C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2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70C-817D-4502-B847-F5E06563F92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C72B-C820-4803-B461-2CABE63C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1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70C-817D-4502-B847-F5E06563F92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C72B-C820-4803-B461-2CABE63C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4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70C-817D-4502-B847-F5E06563F92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C72B-C820-4803-B461-2CABE63C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4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70C-817D-4502-B847-F5E06563F92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C72B-C820-4803-B461-2CABE63C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4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70C-817D-4502-B847-F5E06563F92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C72B-C820-4803-B461-2CABE63C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3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470C-817D-4502-B847-F5E06563F92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C72B-C820-4803-B461-2CABE63C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0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534470C-817D-4502-B847-F5E06563F922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2C72B-C820-4803-B461-2CABE63C4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82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resources.finalsite.net/images/v1630691644/lwsdorg/qcyd7gnw2qihycyzvz5a/VolunteerHandbook.pdf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raptortech.com/Apply/MTEyMzplbi1VUw==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ignupgenius.com/go/30e0e4dafae29a3fe3-volunteers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.xml"/><Relationship Id="rId11" Type="http://schemas.openxmlformats.org/officeDocument/2006/relationships/hyperlink" Target="mailto:president@smithptsa.org" TargetMode="Externa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2828-98F7-48E2-BE95-FA873992B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1" y="1447800"/>
            <a:ext cx="5108601" cy="3329581"/>
          </a:xfrm>
        </p:spPr>
        <p:txBody>
          <a:bodyPr>
            <a:normAutofit/>
          </a:bodyPr>
          <a:lstStyle/>
          <a:p>
            <a:r>
              <a:rPr lang="en-US" dirty="0"/>
              <a:t>Volunteers on Watch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EEFDB-39B6-44FD-BD7A-7DAD1E53D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011" y="4777380"/>
            <a:ext cx="5108601" cy="861420"/>
          </a:xfrm>
        </p:spPr>
        <p:txBody>
          <a:bodyPr>
            <a:normAutofit/>
          </a:bodyPr>
          <a:lstStyle/>
          <a:p>
            <a:r>
              <a:rPr lang="en-US" b="1" i="1" dirty="0"/>
              <a:t>…..Formerly Watch </a:t>
            </a:r>
            <a:r>
              <a:rPr lang="en-US" b="1" i="1" dirty="0" err="1"/>
              <a:t>d.o.g.s</a:t>
            </a:r>
            <a:endParaRPr lang="en-US" b="1" i="1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012F80A-A0A8-4290-86BA-30AD1BC82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-1188017" y="1188018"/>
            <a:ext cx="6858001" cy="4481963"/>
          </a:xfrm>
          <a:custGeom>
            <a:avLst/>
            <a:gdLst>
              <a:gd name="connsiteX0" fmla="*/ 6858001 w 6858001"/>
              <a:gd name="connsiteY0" fmla="*/ 1344715 h 4481963"/>
              <a:gd name="connsiteX1" fmla="*/ 6858001 w 6858001"/>
              <a:gd name="connsiteY1" fmla="*/ 1177 h 4481963"/>
              <a:gd name="connsiteX2" fmla="*/ 6702324 w 6858001"/>
              <a:gd name="connsiteY2" fmla="*/ 26222 h 4481963"/>
              <a:gd name="connsiteX3" fmla="*/ 6547333 w 6858001"/>
              <a:gd name="connsiteY3" fmla="*/ 50091 h 4481963"/>
              <a:gd name="connsiteX4" fmla="*/ 6391657 w 6858001"/>
              <a:gd name="connsiteY4" fmla="*/ 73455 h 4481963"/>
              <a:gd name="connsiteX5" fmla="*/ 6235294 w 6858001"/>
              <a:gd name="connsiteY5" fmla="*/ 93458 h 4481963"/>
              <a:gd name="connsiteX6" fmla="*/ 6079618 w 6858001"/>
              <a:gd name="connsiteY6" fmla="*/ 113629 h 4481963"/>
              <a:gd name="connsiteX7" fmla="*/ 5923255 w 6858001"/>
              <a:gd name="connsiteY7" fmla="*/ 132455 h 4481963"/>
              <a:gd name="connsiteX8" fmla="*/ 5768950 w 6858001"/>
              <a:gd name="connsiteY8" fmla="*/ 148591 h 4481963"/>
              <a:gd name="connsiteX9" fmla="*/ 5612588 w 6858001"/>
              <a:gd name="connsiteY9" fmla="*/ 163887 h 4481963"/>
              <a:gd name="connsiteX10" fmla="*/ 5456911 w 6858001"/>
              <a:gd name="connsiteY10" fmla="*/ 177839 h 4481963"/>
              <a:gd name="connsiteX11" fmla="*/ 5303978 w 6858001"/>
              <a:gd name="connsiteY11" fmla="*/ 189941 h 4481963"/>
              <a:gd name="connsiteX12" fmla="*/ 5148987 w 6858001"/>
              <a:gd name="connsiteY12" fmla="*/ 202044 h 4481963"/>
              <a:gd name="connsiteX13" fmla="*/ 4996054 w 6858001"/>
              <a:gd name="connsiteY13" fmla="*/ 212129 h 4481963"/>
              <a:gd name="connsiteX14" fmla="*/ 4843120 w 6858001"/>
              <a:gd name="connsiteY14" fmla="*/ 220029 h 4481963"/>
              <a:gd name="connsiteX15" fmla="*/ 4690873 w 6858001"/>
              <a:gd name="connsiteY15" fmla="*/ 228266 h 4481963"/>
              <a:gd name="connsiteX16" fmla="*/ 4539997 w 6858001"/>
              <a:gd name="connsiteY16" fmla="*/ 235157 h 4481963"/>
              <a:gd name="connsiteX17" fmla="*/ 4390492 w 6858001"/>
              <a:gd name="connsiteY17" fmla="*/ 240032 h 4481963"/>
              <a:gd name="connsiteX18" fmla="*/ 4240988 w 6858001"/>
              <a:gd name="connsiteY18" fmla="*/ 244234 h 4481963"/>
              <a:gd name="connsiteX19" fmla="*/ 4092855 w 6858001"/>
              <a:gd name="connsiteY19" fmla="*/ 248268 h 4481963"/>
              <a:gd name="connsiteX20" fmla="*/ 3946780 w 6858001"/>
              <a:gd name="connsiteY20" fmla="*/ 250117 h 4481963"/>
              <a:gd name="connsiteX21" fmla="*/ 3800704 w 6858001"/>
              <a:gd name="connsiteY21" fmla="*/ 252134 h 4481963"/>
              <a:gd name="connsiteX22" fmla="*/ 3656686 w 6858001"/>
              <a:gd name="connsiteY22" fmla="*/ 253143 h 4481963"/>
              <a:gd name="connsiteX23" fmla="*/ 3514040 w 6858001"/>
              <a:gd name="connsiteY23" fmla="*/ 252134 h 4481963"/>
              <a:gd name="connsiteX24" fmla="*/ 3372765 w 6858001"/>
              <a:gd name="connsiteY24" fmla="*/ 252134 h 4481963"/>
              <a:gd name="connsiteX25" fmla="*/ 3232862 w 6858001"/>
              <a:gd name="connsiteY25" fmla="*/ 250117 h 4481963"/>
              <a:gd name="connsiteX26" fmla="*/ 3095702 w 6858001"/>
              <a:gd name="connsiteY26" fmla="*/ 247092 h 4481963"/>
              <a:gd name="connsiteX27" fmla="*/ 2959914 w 6858001"/>
              <a:gd name="connsiteY27" fmla="*/ 244234 h 4481963"/>
              <a:gd name="connsiteX28" fmla="*/ 2826868 w 6858001"/>
              <a:gd name="connsiteY28" fmla="*/ 241040 h 4481963"/>
              <a:gd name="connsiteX29" fmla="*/ 2694509 w 6858001"/>
              <a:gd name="connsiteY29" fmla="*/ 236166 h 4481963"/>
              <a:gd name="connsiteX30" fmla="*/ 2564208 w 6858001"/>
              <a:gd name="connsiteY30" fmla="*/ 230955 h 4481963"/>
              <a:gd name="connsiteX31" fmla="*/ 2436649 w 6858001"/>
              <a:gd name="connsiteY31" fmla="*/ 226249 h 4481963"/>
              <a:gd name="connsiteX32" fmla="*/ 2187703 w 6858001"/>
              <a:gd name="connsiteY32" fmla="*/ 212969 h 4481963"/>
              <a:gd name="connsiteX33" fmla="*/ 1949045 w 6858001"/>
              <a:gd name="connsiteY33" fmla="*/ 198850 h 4481963"/>
              <a:gd name="connsiteX34" fmla="*/ 1719988 w 6858001"/>
              <a:gd name="connsiteY34" fmla="*/ 184058 h 4481963"/>
              <a:gd name="connsiteX35" fmla="*/ 1503275 w 6858001"/>
              <a:gd name="connsiteY35" fmla="*/ 167753 h 4481963"/>
              <a:gd name="connsiteX36" fmla="*/ 1296163 w 6858001"/>
              <a:gd name="connsiteY36" fmla="*/ 150776 h 4481963"/>
              <a:gd name="connsiteX37" fmla="*/ 1104139 w 6858001"/>
              <a:gd name="connsiteY37" fmla="*/ 132455 h 4481963"/>
              <a:gd name="connsiteX38" fmla="*/ 923774 w 6858001"/>
              <a:gd name="connsiteY38" fmla="*/ 114469 h 4481963"/>
              <a:gd name="connsiteX39" fmla="*/ 757810 w 6858001"/>
              <a:gd name="connsiteY39" fmla="*/ 96484 h 4481963"/>
              <a:gd name="connsiteX40" fmla="*/ 605563 w 6858001"/>
              <a:gd name="connsiteY40" fmla="*/ 79507 h 4481963"/>
              <a:gd name="connsiteX41" fmla="*/ 470460 w 6858001"/>
              <a:gd name="connsiteY41" fmla="*/ 63370 h 4481963"/>
              <a:gd name="connsiteX42" fmla="*/ 348388 w 6858001"/>
              <a:gd name="connsiteY42" fmla="*/ 48074 h 4481963"/>
              <a:gd name="connsiteX43" fmla="*/ 245518 w 6858001"/>
              <a:gd name="connsiteY43" fmla="*/ 35299 h 4481963"/>
              <a:gd name="connsiteX44" fmla="*/ 159107 w 6858001"/>
              <a:gd name="connsiteY44" fmla="*/ 23197 h 4481963"/>
              <a:gd name="connsiteX45" fmla="*/ 40463 w 6858001"/>
              <a:gd name="connsiteY45" fmla="*/ 5883 h 4481963"/>
              <a:gd name="connsiteX46" fmla="*/ 1 w 6858001"/>
              <a:gd name="connsiteY46" fmla="*/ 0 h 4481963"/>
              <a:gd name="connsiteX47" fmla="*/ 1 w 6858001"/>
              <a:gd name="connsiteY47" fmla="*/ 904157 h 4481963"/>
              <a:gd name="connsiteX48" fmla="*/ 0 w 6858001"/>
              <a:gd name="connsiteY48" fmla="*/ 904157 h 4481963"/>
              <a:gd name="connsiteX49" fmla="*/ 0 w 6858001"/>
              <a:gd name="connsiteY49" fmla="*/ 4481963 h 4481963"/>
              <a:gd name="connsiteX50" fmla="*/ 6858000 w 6858001"/>
              <a:gd name="connsiteY50" fmla="*/ 4481963 h 4481963"/>
              <a:gd name="connsiteX51" fmla="*/ 6858000 w 6858001"/>
              <a:gd name="connsiteY51" fmla="*/ 1344715 h 448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481963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4157"/>
                </a:lnTo>
                <a:lnTo>
                  <a:pt x="0" y="904157"/>
                </a:lnTo>
                <a:lnTo>
                  <a:pt x="0" y="4481963"/>
                </a:lnTo>
                <a:lnTo>
                  <a:pt x="6858000" y="4481963"/>
                </a:lnTo>
                <a:lnTo>
                  <a:pt x="6858000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3" name="Freeform 7">
            <a:extLst>
              <a:ext uri="{FF2B5EF4-FFF2-40B4-BE49-F238E27FC236}">
                <a16:creationId xmlns:a16="http://schemas.microsoft.com/office/drawing/2014/main" id="{206D78C0-B276-4756-88F9-D198A448D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AF02340-E5EE-43BA-BA18-23141C676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78" y="2184977"/>
            <a:ext cx="2042159" cy="2042159"/>
          </a:xfrm>
          <a:prstGeom prst="rect">
            <a:avLst/>
          </a:prstGeom>
          <a:effectLst/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E6EDCC6D-7B3B-4802-98BA-2881C2D894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DCF137CD-0CEA-4CD2-AF71-4A95391C8F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5DDB754C-760B-48AA-96CA-AE5BF980C5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8F535863-AA74-44E4-9A9D-60DE08AB3B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3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F4AA8-DAD9-427E-805A-18AF9C221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377" y="151769"/>
            <a:ext cx="4246467" cy="1589282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i="1" dirty="0">
                <a:solidFill>
                  <a:schemeClr val="bg2"/>
                </a:solidFill>
              </a:rPr>
              <a:t>Watch D.O.G.S. Program…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83CF-ADAD-4FE4-93F3-51ADF2739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393" y="1741051"/>
            <a:ext cx="4667030" cy="4470821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Was established to help every school be positively influenced by the committed involvement of fathers (and father figures) in the students’ lives.</a:t>
            </a:r>
          </a:p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Volunteers spend at least one day all day at school and perform a variety of tasks-</a:t>
            </a:r>
          </a:p>
          <a:p>
            <a:pPr marL="685800"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Monitoring school entrance and Lunchroom</a:t>
            </a:r>
          </a:p>
          <a:p>
            <a:pPr marL="685800"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Assisting loading/unloading of buses and cars</a:t>
            </a:r>
          </a:p>
          <a:p>
            <a:pPr marL="685800"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Assisting teachers in the classroom</a:t>
            </a:r>
          </a:p>
          <a:p>
            <a:pPr marL="685800"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Assisting at recess as required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7EB3F91-1324-47F9-B1C5-C29A5F22030F}"/>
              </a:ext>
            </a:extLst>
          </p:cNvPr>
          <p:cNvSpPr txBox="1">
            <a:spLocks/>
          </p:cNvSpPr>
          <p:nvPr/>
        </p:nvSpPr>
        <p:spPr>
          <a:xfrm>
            <a:off x="5456739" y="1622132"/>
            <a:ext cx="5681296" cy="4470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1800" dirty="0"/>
              <a:t>Volunteers on Watch is a new inclusive program and change to the Watch DOGS format. </a:t>
            </a:r>
          </a:p>
          <a:p>
            <a:r>
              <a:rPr lang="en-US" sz="1800" dirty="0"/>
              <a:t>It is different from Watch DOGS as All family members are welcome!</a:t>
            </a:r>
          </a:p>
          <a:p>
            <a:r>
              <a:rPr lang="en-US" sz="1800" dirty="0"/>
              <a:t>Volunteer access is limited to Outdoor Recess (11:45AM-1:15PM) and Morning Drop off (8:35Am-8:50AM).</a:t>
            </a:r>
          </a:p>
          <a:p>
            <a:r>
              <a:rPr lang="en-US" sz="1800" dirty="0"/>
              <a:t>Time commitment per day is 20 mins-1.5 hr.</a:t>
            </a:r>
          </a:p>
          <a:p>
            <a:r>
              <a:rPr lang="en-US" sz="1800" dirty="0"/>
              <a:t>Scope may change as school needs change. </a:t>
            </a:r>
          </a:p>
          <a:p>
            <a:r>
              <a:rPr lang="en-US" sz="1800" dirty="0"/>
              <a:t>All volunteers to have current background checks, be vaccinated, and comply with school rules and policies.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54A18F7-4678-4646-87B1-9220876D7746}"/>
              </a:ext>
            </a:extLst>
          </p:cNvPr>
          <p:cNvSpPr txBox="1">
            <a:spLocks/>
          </p:cNvSpPr>
          <p:nvPr/>
        </p:nvSpPr>
        <p:spPr>
          <a:xfrm>
            <a:off x="5446459" y="185246"/>
            <a:ext cx="4685832" cy="1436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i="1" dirty="0">
                <a:solidFill>
                  <a:schemeClr val="tx1"/>
                </a:solidFill>
              </a:rPr>
              <a:t>Vs. Volunteers on Watch Program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2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7ECB-5A9D-4517-BF9B-6A2D1279E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Rules &amp; Conduct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30F4C-4142-4210-9A1D-F3EA7C950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8577" y="1724505"/>
            <a:ext cx="4396339" cy="3741738"/>
          </a:xfrm>
        </p:spPr>
        <p:txBody>
          <a:bodyPr>
            <a:normAutofit fontScale="92500" lnSpcReduction="10000"/>
          </a:bodyPr>
          <a:lstStyle/>
          <a:p>
            <a:r>
              <a:rPr lang="en-US" sz="1600" b="0" i="0" dirty="0">
                <a:effectLst/>
              </a:rPr>
              <a:t>Ensure that you are district approved and vaccinated before volunteering.</a:t>
            </a:r>
          </a:p>
          <a:p>
            <a:r>
              <a:rPr lang="en-US" sz="1600" b="0" i="0" dirty="0">
                <a:effectLst/>
              </a:rPr>
              <a:t>Arrive at the school 15 mins early to check-in and review your schedule. </a:t>
            </a:r>
          </a:p>
          <a:p>
            <a:r>
              <a:rPr lang="en-US" sz="1600" b="0" i="0" dirty="0">
                <a:effectLst/>
              </a:rPr>
              <a:t>Please wear your PTSA </a:t>
            </a:r>
            <a:r>
              <a:rPr lang="en-US" sz="1600" b="0" i="0" dirty="0" err="1">
                <a:effectLst/>
              </a:rPr>
              <a:t>VoW</a:t>
            </a:r>
            <a:r>
              <a:rPr lang="en-US" sz="1600" b="0" i="0" dirty="0">
                <a:effectLst/>
              </a:rPr>
              <a:t> </a:t>
            </a:r>
            <a:r>
              <a:rPr lang="en-US" sz="1600" dirty="0"/>
              <a:t>vest </a:t>
            </a:r>
            <a:r>
              <a:rPr lang="en-US" sz="1600" b="0" i="0" dirty="0">
                <a:effectLst/>
              </a:rPr>
              <a:t>and name tag while volunteering.</a:t>
            </a:r>
          </a:p>
          <a:p>
            <a:r>
              <a:rPr lang="en-US" sz="1600" b="0" i="0" dirty="0">
                <a:effectLst/>
              </a:rPr>
              <a:t>Be Approachable – smile, talk to students and listen.</a:t>
            </a:r>
          </a:p>
          <a:p>
            <a:r>
              <a:rPr lang="en-US" sz="1600" b="0" i="0" dirty="0">
                <a:effectLst/>
              </a:rPr>
              <a:t>Be Smart – follow the school’s policy on conduct &amp; </a:t>
            </a:r>
            <a:r>
              <a:rPr lang="en-US" sz="1600" b="0" i="0" dirty="0">
                <a:effectLst/>
                <a:latin typeface="+mn-lt"/>
              </a:rPr>
              <a:t>behavior.</a:t>
            </a:r>
          </a:p>
          <a:p>
            <a:r>
              <a:rPr lang="en-US" sz="1600" b="0" i="0" dirty="0">
                <a:effectLst/>
              </a:rPr>
              <a:t>Be Alert – report situations to the </a:t>
            </a:r>
            <a:r>
              <a:rPr lang="en-US" sz="1600" dirty="0"/>
              <a:t>Office.</a:t>
            </a:r>
            <a:endParaRPr lang="en-US" sz="1600" b="0" i="0" dirty="0">
              <a:effectLst/>
            </a:endParaRPr>
          </a:p>
          <a:p>
            <a:r>
              <a:rPr lang="en-US" sz="1600" b="0" i="0" dirty="0">
                <a:effectLst/>
              </a:rPr>
              <a:t>Be Available – for students, teachers, and the school.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81374-E7C4-4E0A-98EC-EFB473A9BE6D}"/>
              </a:ext>
            </a:extLst>
          </p:cNvPr>
          <p:cNvSpPr txBox="1"/>
          <p:nvPr/>
        </p:nvSpPr>
        <p:spPr>
          <a:xfrm>
            <a:off x="5532896" y="3574985"/>
            <a:ext cx="6094428" cy="2636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0" i="0" dirty="0">
                <a:effectLst/>
              </a:rPr>
              <a:t>Only use designated activity areas, equipment and restrooms.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0" i="0" dirty="0">
                <a:effectLst/>
              </a:rPr>
              <a:t>Follow school’s </a:t>
            </a:r>
            <a:r>
              <a:rPr lang="en-US" sz="1400" b="0" i="0" dirty="0">
                <a:effectLst/>
                <a:hlinkClick r:id="rId2"/>
              </a:rPr>
              <a:t>Confidentiality Policy</a:t>
            </a:r>
            <a:r>
              <a:rPr lang="en-US" sz="1400" b="0" i="0" dirty="0">
                <a:effectLst/>
              </a:rPr>
              <a:t>.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0" i="0" dirty="0">
                <a:effectLst/>
              </a:rPr>
              <a:t>No profanity</a:t>
            </a:r>
            <a:r>
              <a:rPr lang="en-US" sz="1400" dirty="0"/>
              <a:t> and No</a:t>
            </a:r>
            <a:r>
              <a:rPr lang="en-US" sz="1400" b="0" i="0" dirty="0">
                <a:effectLst/>
              </a:rPr>
              <a:t> tobacco on school grounds.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0" i="0" dirty="0">
                <a:effectLst/>
              </a:rPr>
              <a:t>Do not share religious or political views.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0" i="0" dirty="0">
                <a:effectLst/>
              </a:rPr>
              <a:t>Limit personal use of cell phones and similar devices.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0" i="0" dirty="0">
                <a:effectLst/>
              </a:rPr>
              <a:t>Never engage in any conduct that brings disrespect to you, your student(s), the School, the </a:t>
            </a:r>
            <a:r>
              <a:rPr lang="en-US" sz="1400" dirty="0"/>
              <a:t>Volunteer </a:t>
            </a:r>
            <a:r>
              <a:rPr lang="en-US" sz="1400" b="0" i="0" dirty="0">
                <a:effectLst/>
              </a:rPr>
              <a:t>Program and</a:t>
            </a:r>
            <a:r>
              <a:rPr lang="en-US" sz="1400" dirty="0"/>
              <a:t> </a:t>
            </a:r>
            <a:r>
              <a:rPr lang="en-US" sz="1400" b="0" i="0" dirty="0">
                <a:effectLst/>
              </a:rPr>
              <a:t>other volunteers.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01FB5EF-2786-A02C-FEEE-463E13C9BB5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65" y="1334104"/>
            <a:ext cx="2793195" cy="2094896"/>
          </a:xfrm>
        </p:spPr>
      </p:pic>
    </p:spTree>
    <p:extLst>
      <p:ext uri="{BB962C8B-B14F-4D97-AF65-F5344CB8AC3E}">
        <p14:creationId xmlns:p14="http://schemas.microsoft.com/office/powerpoint/2010/main" val="340810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25AACF-6F79-4AF2-B0C8-3B57F62D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How to be a Volunteer on Watch?</a:t>
            </a:r>
            <a:br>
              <a:rPr lang="en-US" dirty="0">
                <a:solidFill>
                  <a:schemeClr val="bg2"/>
                </a:solidFill>
              </a:rPr>
            </a:br>
            <a:br>
              <a:rPr lang="en-US" dirty="0">
                <a:solidFill>
                  <a:schemeClr val="bg2"/>
                </a:solidFill>
              </a:rPr>
            </a:br>
            <a:r>
              <a:rPr lang="en-US" sz="2200" i="1" dirty="0">
                <a:solidFill>
                  <a:schemeClr val="bg2"/>
                </a:solidFill>
              </a:rPr>
              <a:t>Visit the tab at smithptsa.org</a:t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01562-2A2D-40A5-88D8-D2082A1DC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474232"/>
            <a:ext cx="6269434" cy="447082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You will need to be a registered volunteer with the district before you arrive at school. Use this link-</a:t>
            </a:r>
          </a:p>
          <a:p>
            <a:pPr lvl="1">
              <a:lnSpc>
                <a:spcPct val="90000"/>
              </a:lnSpc>
            </a:pPr>
            <a:r>
              <a:rPr lang="en-US" sz="1500" dirty="0">
                <a:hlinkClick r:id="rId3"/>
              </a:rPr>
              <a:t>Volunteer Background Check</a:t>
            </a: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Sign-up for the day and time that works for you. Use this link-</a:t>
            </a:r>
          </a:p>
          <a:p>
            <a:pPr lvl="1">
              <a:lnSpc>
                <a:spcPct val="90000"/>
              </a:lnSpc>
            </a:pPr>
            <a:r>
              <a:rPr lang="en-US" sz="1500" b="1" dirty="0"/>
              <a:t> </a:t>
            </a:r>
            <a:r>
              <a:rPr lang="en-US" sz="1500" b="1" dirty="0">
                <a:effectLst/>
                <a:hlinkClick r:id="rId4"/>
              </a:rPr>
              <a:t>Signup Genius</a:t>
            </a:r>
            <a:endParaRPr lang="en-US" sz="1500" b="1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1500" dirty="0"/>
              <a:t>Wear a </a:t>
            </a:r>
            <a:r>
              <a:rPr lang="en-US" sz="1500" dirty="0" err="1"/>
              <a:t>VoW</a:t>
            </a:r>
            <a:r>
              <a:rPr lang="en-US" sz="1500" dirty="0"/>
              <a:t> vest and name tag. The office will give you a name tag to wear.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The office will also ask you to show proof of your vaccination status and sign a Rules and Conduct Form.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You can take a picture with your child for the Bulletin Board on your first day </a:t>
            </a:r>
            <a:r>
              <a:rPr lang="en-US" sz="1500" dirty="0">
                <a:sym typeface="Wingdings" panose="05000000000000000000" pitchFamily="2" charset="2"/>
              </a:rPr>
              <a:t>. </a:t>
            </a:r>
          </a:p>
          <a:p>
            <a:pPr>
              <a:lnSpc>
                <a:spcPct val="90000"/>
              </a:lnSpc>
            </a:pPr>
            <a:r>
              <a:rPr lang="en-US" sz="1500" b="1" i="1" dirty="0"/>
              <a:t>Morning Duties (8:45-8:50) </a:t>
            </a:r>
            <a:r>
              <a:rPr lang="en-US" sz="1500" dirty="0"/>
              <a:t>involve help unloading and directing kids from buses and cars.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If </a:t>
            </a:r>
            <a:r>
              <a:rPr lang="en-US" sz="1500" b="1" i="1" dirty="0"/>
              <a:t>volunteering for recess (11:45-1:15), </a:t>
            </a:r>
            <a:r>
              <a:rPr lang="en-US" sz="1500" dirty="0"/>
              <a:t>connect with recess teacher, Mrs. Bruner and our Play Everyday Staff (Tuesday/Friday) to see where help is needed.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Recess Equipment is available  for use OR you can bring some simple and fun recess games.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Report any situation at the playground to the staff ASAP. Refrain from addressing it yourself.</a:t>
            </a:r>
          </a:p>
        </p:txBody>
      </p:sp>
    </p:spTree>
    <p:extLst>
      <p:ext uri="{BB962C8B-B14F-4D97-AF65-F5344CB8AC3E}">
        <p14:creationId xmlns:p14="http://schemas.microsoft.com/office/powerpoint/2010/main" val="254887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3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5" name="Picture 35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6" name="Oval 37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7" name="Picture 39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8" name="Picture 41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9" name="Rectangle 43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ctangle 45">
            <a:extLst>
              <a:ext uri="{FF2B5EF4-FFF2-40B4-BE49-F238E27FC236}">
                <a16:creationId xmlns:a16="http://schemas.microsoft.com/office/drawing/2014/main" id="{C0B13FF8-2B3C-4BC1-B3E4-254B3F8C3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7AA24-C9C6-46FC-A86D-26D2FC55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i="1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		</a:t>
            </a:r>
            <a:r>
              <a:rPr lang="en-US" sz="3700" b="1" i="1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VoW</a:t>
            </a:r>
            <a:endParaRPr lang="en-US" sz="37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" name="Freeform 7">
            <a:extLst>
              <a:ext uri="{FF2B5EF4-FFF2-40B4-BE49-F238E27FC236}">
                <a16:creationId xmlns:a16="http://schemas.microsoft.com/office/drawing/2014/main" id="{B9C1207E-FFD8-4821-AFE6-71C724360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2" name="Freeform: Shape 49">
            <a:extLst>
              <a:ext uri="{FF2B5EF4-FFF2-40B4-BE49-F238E27FC236}">
                <a16:creationId xmlns:a16="http://schemas.microsoft.com/office/drawing/2014/main" id="{2B199503-2632-490F-8EB2-759D88708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63" name="Rectangle 51">
            <a:extLst>
              <a:ext uri="{FF2B5EF4-FFF2-40B4-BE49-F238E27FC236}">
                <a16:creationId xmlns:a16="http://schemas.microsoft.com/office/drawing/2014/main" id="{F11C7CB4-0228-486A-931A-262ABB67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534F049-4A5E-4B40-9A02-FF56871B15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815201"/>
              </p:ext>
            </p:extLst>
          </p:nvPr>
        </p:nvGraphicFramePr>
        <p:xfrm>
          <a:off x="5048452" y="1410459"/>
          <a:ext cx="6495847" cy="1885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7B032E5-13FD-478C-A503-6928B8427DA6}"/>
              </a:ext>
            </a:extLst>
          </p:cNvPr>
          <p:cNvSpPr txBox="1"/>
          <p:nvPr/>
        </p:nvSpPr>
        <p:spPr>
          <a:xfrm>
            <a:off x="5460777" y="4535248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i="1" dirty="0"/>
              <a:t>Questions? Email </a:t>
            </a:r>
            <a:r>
              <a:rPr lang="en-US" sz="1800" i="1" dirty="0">
                <a:hlinkClick r:id="rId11"/>
              </a:rPr>
              <a:t>president@smithptsa.org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99829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2137</TotalTime>
  <Words>548</Words>
  <Application>Microsoft Office PowerPoint</Application>
  <PresentationFormat>Widescreen</PresentationFormat>
  <Paragraphs>47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Wingdings</vt:lpstr>
      <vt:lpstr>Wingdings 3</vt:lpstr>
      <vt:lpstr>Ion</vt:lpstr>
      <vt:lpstr>Volunteers on Watch</vt:lpstr>
      <vt:lpstr>Watch D.O.G.S. Program…</vt:lpstr>
      <vt:lpstr>Program Rules &amp; Conduct</vt:lpstr>
      <vt:lpstr>How to be a Volunteer on Watch?  Visit the tab at smithptsa.org </vt:lpstr>
      <vt:lpstr>  VoW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Volunteers on Watch</dc:title>
  <dc:creator>Dipti Agrawal</dc:creator>
  <cp:lastModifiedBy>Darrel Palke</cp:lastModifiedBy>
  <cp:revision>13</cp:revision>
  <dcterms:created xsi:type="dcterms:W3CDTF">2021-10-20T03:11:40Z</dcterms:created>
  <dcterms:modified xsi:type="dcterms:W3CDTF">2022-08-26T01:24:09Z</dcterms:modified>
</cp:coreProperties>
</file>